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80" r:id="rId3"/>
    <p:sldId id="381" r:id="rId4"/>
    <p:sldId id="382" r:id="rId5"/>
    <p:sldId id="379" r:id="rId6"/>
    <p:sldId id="384" r:id="rId7"/>
    <p:sldId id="385" r:id="rId8"/>
    <p:sldId id="383" r:id="rId9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na Komadina" initials="MK" lastIdx="3" clrIdx="0">
    <p:extLst>
      <p:ext uri="{19B8F6BF-5375-455C-9EA6-DF929625EA0E}">
        <p15:presenceInfo xmlns:p15="http://schemas.microsoft.com/office/powerpoint/2012/main" userId="Marina Komadi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FF0066"/>
    <a:srgbClr val="FF9900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91709" autoAdjust="0"/>
  </p:normalViewPr>
  <p:slideViewPr>
    <p:cSldViewPr snapToGrid="0">
      <p:cViewPr varScale="1">
        <p:scale>
          <a:sx n="83" d="100"/>
          <a:sy n="83" d="100"/>
        </p:scale>
        <p:origin x="70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3AF9F4-265B-4CC7-BBD6-071DBBD0EEAE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82D367-8DC2-4712-9A6A-9534AAD095F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76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1848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11957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4154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8404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201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16662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8969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23514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98681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00064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0185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148EA-6B88-4171-8B7A-E86F5126C524}" type="datetimeFigureOut">
              <a:rPr lang="hr-HR" smtClean="0"/>
              <a:t>23.9.2022.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9D521-2F18-4B43-9CB6-02E2DD06A6B5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7467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play/553/180/900" TargetMode="External"/><Relationship Id="rId2" Type="http://schemas.openxmlformats.org/officeDocument/2006/relationships/hyperlink" Target="https://learningapps.org/watch?v=pfvfrcrxk18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cdc5f2ad-955e-47c1-9452-40d24d5753a2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50393" y="1381327"/>
            <a:ext cx="7595420" cy="1214820"/>
          </a:xfrm>
        </p:spPr>
        <p:txBody>
          <a:bodyPr>
            <a:normAutofit fontScale="90000"/>
          </a:bodyPr>
          <a:lstStyle/>
          <a:p>
            <a:r>
              <a:rPr lang="hr-HR" sz="6600" b="1">
                <a:solidFill>
                  <a:srgbClr val="FF0000"/>
                </a:solidFill>
              </a:rPr>
              <a:t>UNIT 8: </a:t>
            </a:r>
            <a:br>
              <a:rPr lang="hr-HR" sz="6600" b="1">
                <a:solidFill>
                  <a:srgbClr val="FF0000"/>
                </a:solidFill>
              </a:rPr>
            </a:br>
            <a:r>
              <a:rPr lang="hr-HR" sz="6600" b="1">
                <a:solidFill>
                  <a:srgbClr val="FF0000"/>
                </a:solidFill>
              </a:rPr>
              <a:t>Fit and healthy</a:t>
            </a:r>
            <a:endParaRPr lang="hr-HR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83941" y="3216790"/>
            <a:ext cx="6964347" cy="1655762"/>
          </a:xfrm>
        </p:spPr>
        <p:txBody>
          <a:bodyPr>
            <a:normAutofit/>
          </a:bodyPr>
          <a:lstStyle/>
          <a:p>
            <a:r>
              <a:rPr lang="hr-HR" sz="6600"/>
              <a:t>What’s in food?</a:t>
            </a:r>
            <a:endParaRPr lang="hr-HR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384">
            <a:off x="833351" y="1589659"/>
            <a:ext cx="3363427" cy="44859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7445" y="5743575"/>
            <a:ext cx="521455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41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1595A09-E336-4D1B-9B3A-06A2287A5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hopping cart full of groceries&#10;&#10;Description automatically generated">
            <a:extLst>
              <a:ext uri="{FF2B5EF4-FFF2-40B4-BE49-F238E27FC236}">
                <a16:creationId xmlns:a16="http://schemas.microsoft.com/office/drawing/2014/main" id="{1229042F-F7DC-42D0-55E7-5044E19FBF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75" b="27974"/>
          <a:stretch/>
        </p:blipFill>
        <p:spPr>
          <a:xfrm>
            <a:off x="20" y="10"/>
            <a:ext cx="12516592" cy="4679788"/>
          </a:xfrm>
          <a:custGeom>
            <a:avLst/>
            <a:gdLst/>
            <a:ahLst/>
            <a:cxnLst/>
            <a:rect l="l" t="t" r="r" b="b"/>
            <a:pathLst>
              <a:path w="12188952" h="4558430">
                <a:moveTo>
                  <a:pt x="6789701" y="4490221"/>
                </a:moveTo>
                <a:lnTo>
                  <a:pt x="6788702" y="4490299"/>
                </a:lnTo>
                <a:lnTo>
                  <a:pt x="6788476" y="4490833"/>
                </a:lnTo>
                <a:close/>
                <a:moveTo>
                  <a:pt x="0" y="0"/>
                </a:moveTo>
                <a:lnTo>
                  <a:pt x="12188952" y="0"/>
                </a:lnTo>
                <a:lnTo>
                  <a:pt x="12188952" y="3596895"/>
                </a:lnTo>
                <a:lnTo>
                  <a:pt x="12061096" y="3635026"/>
                </a:lnTo>
                <a:cubicBezTo>
                  <a:pt x="11933500" y="3671240"/>
                  <a:pt x="11805390" y="3705769"/>
                  <a:pt x="11676800" y="3738601"/>
                </a:cubicBezTo>
                <a:cubicBezTo>
                  <a:pt x="11262789" y="3846108"/>
                  <a:pt x="10845343" y="3939710"/>
                  <a:pt x="10425355" y="4022140"/>
                </a:cubicBezTo>
                <a:cubicBezTo>
                  <a:pt x="10092810" y="4087351"/>
                  <a:pt x="9759033" y="4145748"/>
                  <a:pt x="9424022" y="4197302"/>
                </a:cubicBezTo>
                <a:cubicBezTo>
                  <a:pt x="9102997" y="4246959"/>
                  <a:pt x="8781133" y="4291526"/>
                  <a:pt x="8458419" y="4331003"/>
                </a:cubicBezTo>
                <a:cubicBezTo>
                  <a:pt x="8211360" y="4361169"/>
                  <a:pt x="7963792" y="4386742"/>
                  <a:pt x="7715970" y="4410950"/>
                </a:cubicBezTo>
                <a:lnTo>
                  <a:pt x="6951716" y="4476730"/>
                </a:lnTo>
                <a:lnTo>
                  <a:pt x="6936303" y="4478801"/>
                </a:lnTo>
                <a:lnTo>
                  <a:pt x="6790448" y="4490162"/>
                </a:lnTo>
                <a:lnTo>
                  <a:pt x="6799941" y="4491982"/>
                </a:lnTo>
                <a:cubicBezTo>
                  <a:pt x="6811623" y="4492448"/>
                  <a:pt x="6823734" y="4490275"/>
                  <a:pt x="6835432" y="4490275"/>
                </a:cubicBezTo>
                <a:cubicBezTo>
                  <a:pt x="6851580" y="4490275"/>
                  <a:pt x="6867729" y="4487668"/>
                  <a:pt x="6884003" y="4487297"/>
                </a:cubicBezTo>
                <a:cubicBezTo>
                  <a:pt x="7115805" y="4481835"/>
                  <a:pt x="7347351" y="4469668"/>
                  <a:pt x="7578771" y="4454770"/>
                </a:cubicBezTo>
                <a:cubicBezTo>
                  <a:pt x="7927552" y="4432302"/>
                  <a:pt x="8276080" y="4404123"/>
                  <a:pt x="8623845" y="4367873"/>
                </a:cubicBezTo>
                <a:cubicBezTo>
                  <a:pt x="8909939" y="4338575"/>
                  <a:pt x="9195310" y="4303940"/>
                  <a:pt x="9479970" y="4263967"/>
                </a:cubicBezTo>
                <a:cubicBezTo>
                  <a:pt x="9864901" y="4209593"/>
                  <a:pt x="10248014" y="4144879"/>
                  <a:pt x="10629308" y="4069810"/>
                </a:cubicBezTo>
                <a:cubicBezTo>
                  <a:pt x="11090114" y="3978690"/>
                  <a:pt x="11546975" y="3871184"/>
                  <a:pt x="11998498" y="3743816"/>
                </a:cubicBezTo>
                <a:lnTo>
                  <a:pt x="12188952" y="3687715"/>
                </a:lnTo>
                <a:lnTo>
                  <a:pt x="12188952" y="3742439"/>
                </a:lnTo>
                <a:lnTo>
                  <a:pt x="11829257" y="3846853"/>
                </a:lnTo>
                <a:cubicBezTo>
                  <a:pt x="11534769" y="3926550"/>
                  <a:pt x="11238120" y="3997436"/>
                  <a:pt x="10939183" y="4061368"/>
                </a:cubicBezTo>
                <a:cubicBezTo>
                  <a:pt x="10622824" y="4129150"/>
                  <a:pt x="10304941" y="4189147"/>
                  <a:pt x="9985530" y="4241373"/>
                </a:cubicBezTo>
                <a:cubicBezTo>
                  <a:pt x="9720036" y="4284822"/>
                  <a:pt x="9453814" y="4323467"/>
                  <a:pt x="9186882" y="4357320"/>
                </a:cubicBezTo>
                <a:cubicBezTo>
                  <a:pt x="8984197" y="4382894"/>
                  <a:pt x="8781514" y="4406977"/>
                  <a:pt x="8578198" y="4426839"/>
                </a:cubicBezTo>
                <a:cubicBezTo>
                  <a:pt x="8340547" y="4449559"/>
                  <a:pt x="8102644" y="4471034"/>
                  <a:pt x="7864358" y="4488290"/>
                </a:cubicBezTo>
                <a:cubicBezTo>
                  <a:pt x="7554994" y="4510634"/>
                  <a:pt x="7245502" y="4528512"/>
                  <a:pt x="6935502" y="4539684"/>
                </a:cubicBezTo>
                <a:cubicBezTo>
                  <a:pt x="6782917" y="4545147"/>
                  <a:pt x="6630334" y="4548995"/>
                  <a:pt x="6477750" y="4553587"/>
                </a:cubicBezTo>
                <a:cubicBezTo>
                  <a:pt x="6439195" y="4551503"/>
                  <a:pt x="6400529" y="4553128"/>
                  <a:pt x="6362294" y="4558430"/>
                </a:cubicBezTo>
                <a:lnTo>
                  <a:pt x="6057129" y="4558430"/>
                </a:lnTo>
                <a:lnTo>
                  <a:pt x="5977784" y="4553836"/>
                </a:lnTo>
                <a:cubicBezTo>
                  <a:pt x="5740261" y="4541423"/>
                  <a:pt x="5502739" y="4527644"/>
                  <a:pt x="5265087" y="4517587"/>
                </a:cubicBezTo>
                <a:cubicBezTo>
                  <a:pt x="4958267" y="4505171"/>
                  <a:pt x="4651826" y="4484691"/>
                  <a:pt x="4346277" y="4455517"/>
                </a:cubicBezTo>
                <a:cubicBezTo>
                  <a:pt x="4021654" y="4424605"/>
                  <a:pt x="3697795" y="4389970"/>
                  <a:pt x="3373045" y="4356948"/>
                </a:cubicBezTo>
                <a:cubicBezTo>
                  <a:pt x="3035412" y="4322686"/>
                  <a:pt x="2698456" y="4283047"/>
                  <a:pt x="2362173" y="4238021"/>
                </a:cubicBezTo>
                <a:cubicBezTo>
                  <a:pt x="1984692" y="4187868"/>
                  <a:pt x="1608364" y="4130142"/>
                  <a:pt x="1233177" y="4064845"/>
                </a:cubicBezTo>
                <a:cubicBezTo>
                  <a:pt x="842181" y="3996132"/>
                  <a:pt x="453758" y="3917644"/>
                  <a:pt x="68500" y="3825138"/>
                </a:cubicBezTo>
                <a:lnTo>
                  <a:pt x="0" y="3807783"/>
                </a:lnTo>
                <a:lnTo>
                  <a:pt x="0" y="3751294"/>
                </a:lnTo>
                <a:lnTo>
                  <a:pt x="72441" y="3770071"/>
                </a:lnTo>
                <a:cubicBezTo>
                  <a:pt x="247961" y="3812249"/>
                  <a:pt x="424164" y="3851509"/>
                  <a:pt x="600716" y="3888441"/>
                </a:cubicBezTo>
                <a:cubicBezTo>
                  <a:pt x="988279" y="3969255"/>
                  <a:pt x="1378133" y="4038153"/>
                  <a:pt x="1769512" y="4098609"/>
                </a:cubicBezTo>
                <a:cubicBezTo>
                  <a:pt x="2052426" y="4142185"/>
                  <a:pt x="2335725" y="4182282"/>
                  <a:pt x="2613554" y="4215551"/>
                </a:cubicBezTo>
                <a:cubicBezTo>
                  <a:pt x="2605544" y="4218158"/>
                  <a:pt x="2594611" y="4208102"/>
                  <a:pt x="2581134" y="4205620"/>
                </a:cubicBezTo>
                <a:cubicBezTo>
                  <a:pt x="2087178" y="4113668"/>
                  <a:pt x="1597684" y="4002775"/>
                  <a:pt x="1112635" y="3872923"/>
                </a:cubicBezTo>
                <a:cubicBezTo>
                  <a:pt x="880453" y="3810852"/>
                  <a:pt x="649713" y="3744374"/>
                  <a:pt x="420412" y="3673490"/>
                </a:cubicBezTo>
                <a:lnTo>
                  <a:pt x="0" y="3534573"/>
                </a:lnTo>
                <a:close/>
              </a:path>
            </a:pathLst>
          </a:custGeom>
        </p:spPr>
      </p:pic>
      <p:sp>
        <p:nvSpPr>
          <p:cNvPr id="11" name="sketch line">
            <a:extLst>
              <a:ext uri="{FF2B5EF4-FFF2-40B4-BE49-F238E27FC236}">
                <a16:creationId xmlns:a16="http://schemas.microsoft.com/office/drawing/2014/main" id="{3540989C-C7B8-473B-BF87-6F2DA6A900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61305" y="5468206"/>
            <a:ext cx="1371600" cy="18288"/>
          </a:xfrm>
          <a:custGeom>
            <a:avLst/>
            <a:gdLst>
              <a:gd name="connsiteX0" fmla="*/ 0 w 1371600"/>
              <a:gd name="connsiteY0" fmla="*/ 0 h 18288"/>
              <a:gd name="connsiteX1" fmla="*/ 685800 w 1371600"/>
              <a:gd name="connsiteY1" fmla="*/ 0 h 18288"/>
              <a:gd name="connsiteX2" fmla="*/ 1371600 w 1371600"/>
              <a:gd name="connsiteY2" fmla="*/ 0 h 18288"/>
              <a:gd name="connsiteX3" fmla="*/ 1371600 w 1371600"/>
              <a:gd name="connsiteY3" fmla="*/ 18288 h 18288"/>
              <a:gd name="connsiteX4" fmla="*/ 713232 w 1371600"/>
              <a:gd name="connsiteY4" fmla="*/ 18288 h 18288"/>
              <a:gd name="connsiteX5" fmla="*/ 0 w 1371600"/>
              <a:gd name="connsiteY5" fmla="*/ 18288 h 18288"/>
              <a:gd name="connsiteX6" fmla="*/ 0 w 1371600"/>
              <a:gd name="connsiteY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1600" h="18288" fill="none" extrusionOk="0">
                <a:moveTo>
                  <a:pt x="0" y="0"/>
                </a:moveTo>
                <a:cubicBezTo>
                  <a:pt x="247303" y="31625"/>
                  <a:pt x="422310" y="-25629"/>
                  <a:pt x="685800" y="0"/>
                </a:cubicBezTo>
                <a:cubicBezTo>
                  <a:pt x="949290" y="25629"/>
                  <a:pt x="1192357" y="6696"/>
                  <a:pt x="1371600" y="0"/>
                </a:cubicBezTo>
                <a:cubicBezTo>
                  <a:pt x="1371355" y="6649"/>
                  <a:pt x="1371915" y="11310"/>
                  <a:pt x="1371600" y="18288"/>
                </a:cubicBezTo>
                <a:cubicBezTo>
                  <a:pt x="1107995" y="26464"/>
                  <a:pt x="1033361" y="32942"/>
                  <a:pt x="713232" y="18288"/>
                </a:cubicBezTo>
                <a:cubicBezTo>
                  <a:pt x="393103" y="3634"/>
                  <a:pt x="289343" y="43221"/>
                  <a:pt x="0" y="18288"/>
                </a:cubicBezTo>
                <a:cubicBezTo>
                  <a:pt x="-459" y="11562"/>
                  <a:pt x="-31" y="5093"/>
                  <a:pt x="0" y="0"/>
                </a:cubicBezTo>
                <a:close/>
              </a:path>
              <a:path w="1371600" h="18288" stroke="0" extrusionOk="0">
                <a:moveTo>
                  <a:pt x="0" y="0"/>
                </a:moveTo>
                <a:cubicBezTo>
                  <a:pt x="170249" y="-24099"/>
                  <a:pt x="504634" y="14338"/>
                  <a:pt x="644652" y="0"/>
                </a:cubicBezTo>
                <a:cubicBezTo>
                  <a:pt x="784670" y="-14338"/>
                  <a:pt x="1087773" y="8679"/>
                  <a:pt x="1371600" y="0"/>
                </a:cubicBezTo>
                <a:cubicBezTo>
                  <a:pt x="1372456" y="3662"/>
                  <a:pt x="1371030" y="13946"/>
                  <a:pt x="1371600" y="18288"/>
                </a:cubicBezTo>
                <a:cubicBezTo>
                  <a:pt x="1176823" y="-1409"/>
                  <a:pt x="900830" y="9989"/>
                  <a:pt x="713232" y="18288"/>
                </a:cubicBezTo>
                <a:cubicBezTo>
                  <a:pt x="525634" y="26587"/>
                  <a:pt x="282837" y="5724"/>
                  <a:pt x="0" y="18288"/>
                </a:cubicBezTo>
                <a:cubicBezTo>
                  <a:pt x="367" y="13143"/>
                  <a:pt x="-823" y="584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61569767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id="{F782F14A-2A17-4E38-B5EE-6BF01CFA0D28}"/>
              </a:ext>
            </a:extLst>
          </p:cNvPr>
          <p:cNvSpPr txBox="1"/>
          <p:nvPr/>
        </p:nvSpPr>
        <p:spPr>
          <a:xfrm>
            <a:off x="4511419" y="4839650"/>
            <a:ext cx="6897626" cy="13992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healthy foods do you know?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What unhealthy foods do you know?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How do you know something is healthy or unhealthy when you go to the supermarket?</a:t>
            </a:r>
          </a:p>
        </p:txBody>
      </p:sp>
    </p:spTree>
    <p:extLst>
      <p:ext uri="{BB962C8B-B14F-4D97-AF65-F5344CB8AC3E}">
        <p14:creationId xmlns:p14="http://schemas.microsoft.com/office/powerpoint/2010/main" val="369558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AD63489A-F627-480D-A1D4-9961B1A3D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40968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FBAC74A6-6E2E-430C-BB60-15BBD167A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30" y="704856"/>
            <a:ext cx="11430000" cy="1609725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E5934D5A-4432-4819-96E6-3F7E99F45E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5791" y="2184717"/>
            <a:ext cx="4265608" cy="447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596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65756D4-08C8-4AA5-B8D5-71CA82B36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85" y="0"/>
            <a:ext cx="6533804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BF9E36AC-845F-4C98-91E0-D4E861C7E2B1}"/>
              </a:ext>
            </a:extLst>
          </p:cNvPr>
          <p:cNvSpPr txBox="1"/>
          <p:nvPr/>
        </p:nvSpPr>
        <p:spPr>
          <a:xfrm>
            <a:off x="6974730" y="627200"/>
            <a:ext cx="4552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Read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infographic</a:t>
            </a:r>
            <a:r>
              <a:rPr lang="hr-HR" sz="2400" dirty="0"/>
              <a:t>.</a:t>
            </a:r>
          </a:p>
          <a:p>
            <a:r>
              <a:rPr lang="hr-HR" sz="2400" dirty="0"/>
              <a:t> </a:t>
            </a:r>
            <a:r>
              <a:rPr lang="hr-HR" sz="2400" dirty="0" err="1"/>
              <a:t>Next</a:t>
            </a:r>
            <a:r>
              <a:rPr lang="hr-HR" sz="2400" dirty="0"/>
              <a:t> to </a:t>
            </a:r>
            <a:r>
              <a:rPr lang="hr-HR" sz="2400" dirty="0" err="1"/>
              <a:t>each</a:t>
            </a:r>
            <a:r>
              <a:rPr lang="hr-HR" sz="2400" dirty="0"/>
              <a:t> </a:t>
            </a:r>
            <a:r>
              <a:rPr lang="hr-HR" sz="2400" dirty="0" err="1"/>
              <a:t>picture</a:t>
            </a:r>
            <a:r>
              <a:rPr lang="hr-HR" sz="2400" dirty="0"/>
              <a:t> </a:t>
            </a:r>
            <a:r>
              <a:rPr lang="hr-HR" sz="2400" dirty="0" err="1"/>
              <a:t>write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new</a:t>
            </a:r>
            <a:r>
              <a:rPr lang="hr-HR" sz="2400" dirty="0"/>
              <a:t> </a:t>
            </a:r>
            <a:r>
              <a:rPr lang="hr-HR" sz="2400" dirty="0" err="1"/>
              <a:t>piece</a:t>
            </a:r>
            <a:r>
              <a:rPr lang="hr-HR" sz="2400" dirty="0"/>
              <a:t> </a:t>
            </a:r>
            <a:r>
              <a:rPr lang="hr-HR" sz="2400" dirty="0" err="1"/>
              <a:t>of</a:t>
            </a:r>
            <a:r>
              <a:rPr lang="hr-HR" sz="2400" dirty="0"/>
              <a:t> </a:t>
            </a:r>
            <a:r>
              <a:rPr lang="hr-HR" sz="2400" dirty="0" err="1"/>
              <a:t>information</a:t>
            </a:r>
            <a:r>
              <a:rPr lang="hr-HR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602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>
            <a:extLst>
              <a:ext uri="{FF2B5EF4-FFF2-40B4-BE49-F238E27FC236}">
                <a16:creationId xmlns:a16="http://schemas.microsoft.com/office/drawing/2014/main" id="{5144CBAC-F207-4A6B-AC94-3D55E6848652}"/>
              </a:ext>
            </a:extLst>
          </p:cNvPr>
          <p:cNvSpPr txBox="1"/>
          <p:nvPr/>
        </p:nvSpPr>
        <p:spPr>
          <a:xfrm>
            <a:off x="731996" y="361907"/>
            <a:ext cx="10922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/>
              <a:t>LET’S REVISE!</a:t>
            </a:r>
          </a:p>
          <a:p>
            <a:endParaRPr lang="hr-HR" sz="2400"/>
          </a:p>
        </p:txBody>
      </p:sp>
      <p:sp>
        <p:nvSpPr>
          <p:cNvPr id="8" name="TextBox 5">
            <a:extLst>
              <a:ext uri="{FF2B5EF4-FFF2-40B4-BE49-F238E27FC236}">
                <a16:creationId xmlns:a16="http://schemas.microsoft.com/office/drawing/2014/main" id="{9F7C373B-B82E-4936-B25B-34E5F037E55D}"/>
              </a:ext>
            </a:extLst>
          </p:cNvPr>
          <p:cNvSpPr txBox="1"/>
          <p:nvPr/>
        </p:nvSpPr>
        <p:spPr>
          <a:xfrm>
            <a:off x="731996" y="777405"/>
            <a:ext cx="9748911" cy="1692771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i="1" dirty="0"/>
              <a:t> </a:t>
            </a:r>
          </a:p>
          <a:p>
            <a:pPr algn="ctr"/>
            <a:r>
              <a:rPr lang="hr-HR" sz="2000" dirty="0">
                <a:hlinkClick r:id="rId2"/>
              </a:rPr>
              <a:t>https://learningapps.org/watch?v=pfvfrcrxk18</a:t>
            </a:r>
            <a:endParaRPr lang="hr-HR" sz="2000" dirty="0"/>
          </a:p>
          <a:p>
            <a:pPr algn="ctr"/>
            <a:endParaRPr lang="hr-HR" sz="2000" dirty="0"/>
          </a:p>
          <a:p>
            <a:pPr algn="ctr"/>
            <a:r>
              <a:rPr lang="hr-HR" sz="2000" dirty="0">
                <a:hlinkClick r:id="rId3"/>
              </a:rPr>
              <a:t>https://wordwall.net/play/553/180/900</a:t>
            </a:r>
            <a:r>
              <a:rPr lang="hr-HR" sz="2000" dirty="0"/>
              <a:t> </a:t>
            </a:r>
          </a:p>
          <a:p>
            <a:pPr algn="ctr"/>
            <a:r>
              <a:rPr lang="hr-HR" sz="2000" b="1" dirty="0"/>
              <a:t>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09AA0DFC-EE5D-4752-82BE-BDC14AEBD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996" y="2557994"/>
            <a:ext cx="6410325" cy="590550"/>
          </a:xfrm>
          <a:prstGeom prst="rect">
            <a:avLst/>
          </a:prstGeom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6E07B5FF-D707-494A-9996-57615FFCC7F4}"/>
              </a:ext>
            </a:extLst>
          </p:cNvPr>
          <p:cNvSpPr txBox="1"/>
          <p:nvPr/>
        </p:nvSpPr>
        <p:spPr>
          <a:xfrm>
            <a:off x="815123" y="3266380"/>
            <a:ext cx="10338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i="1" dirty="0">
                <a:solidFill>
                  <a:srgbClr val="0070C0"/>
                </a:solidFill>
              </a:rPr>
              <a:t>Pronađi fotografiju svog omiljenog jela i istraži njegove sastojke. </a:t>
            </a:r>
          </a:p>
          <a:p>
            <a:r>
              <a:rPr lang="hr-HR" sz="2400" i="1" dirty="0">
                <a:solidFill>
                  <a:srgbClr val="0070C0"/>
                </a:solidFill>
              </a:rPr>
              <a:t>Rezultate svog istraživanja prikaži u obliku mentalne mape ili </a:t>
            </a:r>
            <a:r>
              <a:rPr lang="hr-HR" sz="2400" i="1" dirty="0" err="1">
                <a:solidFill>
                  <a:srgbClr val="0070C0"/>
                </a:solidFill>
              </a:rPr>
              <a:t>infografike</a:t>
            </a:r>
            <a:r>
              <a:rPr lang="hr-HR" sz="2400" i="1" dirty="0">
                <a:solidFill>
                  <a:srgbClr val="0070C0"/>
                </a:solidFill>
              </a:rPr>
              <a:t>.</a:t>
            </a:r>
          </a:p>
          <a:p>
            <a:endParaRPr lang="hr-HR" sz="2400" i="1" dirty="0">
              <a:solidFill>
                <a:srgbClr val="0070C0"/>
              </a:solidFill>
            </a:endParaRPr>
          </a:p>
        </p:txBody>
      </p:sp>
      <p:pic>
        <p:nvPicPr>
          <p:cNvPr id="5" name="Picture 4" descr="Diagram, timeline&#10;&#10;Description automatically generated">
            <a:extLst>
              <a:ext uri="{FF2B5EF4-FFF2-40B4-BE49-F238E27FC236}">
                <a16:creationId xmlns:a16="http://schemas.microsoft.com/office/drawing/2014/main" id="{BC8F57C0-485A-280A-2E00-5476009581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80"/>
          <a:stretch/>
        </p:blipFill>
        <p:spPr>
          <a:xfrm>
            <a:off x="906468" y="4245880"/>
            <a:ext cx="10155389" cy="261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5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847E5ED-03C0-475B-8014-C27155A8F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968063" cy="6858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CAB70B98-B946-44CB-9A61-630C0D9A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791" y="873934"/>
            <a:ext cx="7705534" cy="534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0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917AD26E-6190-4FC2-9228-93D983360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73" y="563180"/>
            <a:ext cx="8470716" cy="573164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A3EBBC2F-CAD4-49AB-B34B-862D2EB4A9D2}"/>
              </a:ext>
            </a:extLst>
          </p:cNvPr>
          <p:cNvSpPr txBox="1"/>
          <p:nvPr/>
        </p:nvSpPr>
        <p:spPr>
          <a:xfrm>
            <a:off x="9198099" y="656187"/>
            <a:ext cx="27331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err="1"/>
              <a:t>Sort</a:t>
            </a:r>
            <a:r>
              <a:rPr lang="hr-HR" sz="2400" dirty="0"/>
              <a:t> </a:t>
            </a:r>
            <a:r>
              <a:rPr lang="hr-HR" sz="2400" dirty="0" err="1"/>
              <a:t>out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habits</a:t>
            </a:r>
            <a:r>
              <a:rPr lang="hr-HR" sz="2400" dirty="0"/>
              <a:t> </a:t>
            </a:r>
            <a:r>
              <a:rPr lang="hr-HR" sz="2400" dirty="0" err="1"/>
              <a:t>from</a:t>
            </a:r>
            <a:r>
              <a:rPr lang="hr-HR" sz="2400" dirty="0"/>
              <a:t> </a:t>
            </a:r>
            <a:r>
              <a:rPr lang="hr-HR" sz="2400" dirty="0" err="1"/>
              <a:t>task</a:t>
            </a:r>
            <a:r>
              <a:rPr lang="hr-HR" sz="2400" dirty="0"/>
              <a:t> 3 </a:t>
            </a:r>
            <a:r>
              <a:rPr lang="hr-HR" sz="2400" dirty="0" err="1"/>
              <a:t>in</a:t>
            </a:r>
            <a:r>
              <a:rPr lang="hr-HR" sz="2400" dirty="0"/>
              <a:t> </a:t>
            </a:r>
            <a:r>
              <a:rPr lang="hr-HR" sz="2400" dirty="0" err="1"/>
              <a:t>the</a:t>
            </a:r>
            <a:r>
              <a:rPr lang="hr-HR" sz="2400" dirty="0"/>
              <a:t> </a:t>
            </a:r>
            <a:r>
              <a:rPr lang="hr-HR" sz="2400" dirty="0" err="1"/>
              <a:t>correct</a:t>
            </a:r>
            <a:r>
              <a:rPr lang="hr-HR" sz="2400" dirty="0"/>
              <a:t> </a:t>
            </a:r>
            <a:r>
              <a:rPr lang="hr-HR" sz="2400" dirty="0" err="1"/>
              <a:t>category</a:t>
            </a:r>
            <a:r>
              <a:rPr lang="hr-HR" sz="2400" dirty="0"/>
              <a:t>. </a:t>
            </a:r>
            <a:r>
              <a:rPr lang="hr-HR" sz="2400" dirty="0" err="1"/>
              <a:t>Add</a:t>
            </a:r>
            <a:r>
              <a:rPr lang="hr-HR" sz="2400" dirty="0"/>
              <a:t> some more </a:t>
            </a:r>
            <a:r>
              <a:rPr lang="hr-HR" sz="2400" dirty="0" err="1"/>
              <a:t>habits</a:t>
            </a:r>
            <a:r>
              <a:rPr lang="hr-HR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07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2F4C9B71-1398-44AA-9018-5D1E9EA78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522" y="1157931"/>
            <a:ext cx="2090954" cy="10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5">
            <a:extLst>
              <a:ext uri="{FF2B5EF4-FFF2-40B4-BE49-F238E27FC236}">
                <a16:creationId xmlns:a16="http://schemas.microsoft.com/office/drawing/2014/main" id="{FF127A99-C2C0-4174-984F-47F47158FB6D}"/>
              </a:ext>
            </a:extLst>
          </p:cNvPr>
          <p:cNvSpPr txBox="1"/>
          <p:nvPr/>
        </p:nvSpPr>
        <p:spPr>
          <a:xfrm>
            <a:off x="1221544" y="2345485"/>
            <a:ext cx="9748911" cy="2769989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400" dirty="0"/>
              <a:t>LEARN MORE</a:t>
            </a:r>
          </a:p>
          <a:p>
            <a:pPr algn="ctr"/>
            <a:endParaRPr lang="hr-HR" sz="2400" dirty="0"/>
          </a:p>
          <a:p>
            <a:pPr algn="ctr"/>
            <a:r>
              <a:rPr lang="hr-HR" sz="2400" b="1" dirty="0">
                <a:hlinkClick r:id="rId4"/>
              </a:rPr>
              <a:t>https://www.e-sfera.hr/dodatni-digitalni-sadrzaji/cdc5f2ad-955e-47c1-9452-40d24d5753a2/</a:t>
            </a:r>
            <a:r>
              <a:rPr lang="hr-HR" sz="2400" b="1" dirty="0"/>
              <a:t> </a:t>
            </a:r>
          </a:p>
          <a:p>
            <a:pPr algn="ctr"/>
            <a:endParaRPr lang="hr-HR" b="1" dirty="0"/>
          </a:p>
          <a:p>
            <a:pPr algn="ctr" fontAlgn="t"/>
            <a:r>
              <a:rPr lang="en-US" sz="2400" b="1" dirty="0"/>
              <a:t>I love food – but not all!</a:t>
            </a:r>
          </a:p>
          <a:p>
            <a:br>
              <a:rPr lang="en-US" dirty="0"/>
            </a:b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3857598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5652</TotalTime>
  <Words>143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UNIT 8:  Fit and healthy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1: Who am I?</dc:title>
  <dc:creator>Marina Komadina</dc:creator>
  <cp:lastModifiedBy>Sanja Ivoš</cp:lastModifiedBy>
  <cp:revision>316</cp:revision>
  <dcterms:created xsi:type="dcterms:W3CDTF">2020-09-19T11:02:00Z</dcterms:created>
  <dcterms:modified xsi:type="dcterms:W3CDTF">2022-09-23T07:29:51Z</dcterms:modified>
</cp:coreProperties>
</file>